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459" r:id="rId2"/>
    <p:sldId id="256" r:id="rId3"/>
    <p:sldId id="470" r:id="rId4"/>
    <p:sldId id="460" r:id="rId5"/>
    <p:sldId id="465" r:id="rId6"/>
    <p:sldId id="464" r:id="rId7"/>
    <p:sldId id="471" r:id="rId8"/>
    <p:sldId id="472" r:id="rId9"/>
    <p:sldId id="473" r:id="rId10"/>
    <p:sldId id="474" r:id="rId11"/>
    <p:sldId id="476" r:id="rId12"/>
    <p:sldId id="466" r:id="rId13"/>
    <p:sldId id="467" r:id="rId14"/>
    <p:sldId id="468" r:id="rId15"/>
    <p:sldId id="469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2EAF-E205-4966-8D98-40F743AE6B7B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B4E4-F2AB-469F-BD7B-6A7ACDE9F0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46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DA6B4-6DFB-E455-07FF-FBEA54CB5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2A10F8-17AB-EFC5-62AD-F1C297B47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5778FC3-C99E-948D-13BF-5080906A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5F7BEF8-B6FB-86C1-22F7-E2C7D96D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3351EB9-3D82-E0CB-2302-15E0F40A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934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6DF97-04FA-C49A-49BA-EF07F064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05C2E1F-6C20-C708-47A6-781F4C38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716D02-D5D3-C6DF-B07D-6AAC6AC2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0ACA3F-5454-EE73-C35A-E33954F2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934E942-D2CE-1FC0-0F6D-B55E85B4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25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75485C4-FE90-5BF8-048D-C43402E03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67FE7BF-EFFA-FE48-0458-EFE75F5EF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8DCE8E-5DDF-D470-3B91-C6DE4737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1A2456-B8E8-9C36-E217-BBD2708A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C0032A-F1A8-785F-5825-C6A325F4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79BD3-6F46-1D37-3B1B-5034F928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088D96-B755-30A3-2691-D175E178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DFA69F8-24C0-BC58-136F-652254BC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FB8E73-F5AB-EA32-AE29-6C4D974A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3B178D-7D42-BAB6-366C-78DB5CDE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710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65D4F-C344-8906-BF77-B8104EF2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0038C1-2F83-AFA5-4B47-53013066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344A01-9C4D-2794-76E8-8C9AAA5A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30C69C-8F4F-3868-F849-D3A6011F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A59389-0186-C842-4531-403B918F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50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E096D-275B-52E0-E7C0-97C7540F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D77429-3A17-C071-E91E-1E9C096B8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48D3198-9F33-DA44-7A1A-D9F03EA0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60B128D-6E1C-9AAB-7D84-387CBD73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A4942E-A9AC-1683-077B-072829E0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087DE78-84B0-7DEC-F4A4-4CE30E00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73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54E60-0C01-8B87-3ABD-E33973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5516BA-0A3D-09FB-D746-C30130D1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1793FC7-63D5-0437-2BB0-AB0883CCA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53FCB1-00BF-9D86-8C9D-05BA53981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9BE0B9F-7BB0-1BE1-1749-40E7CCA9E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38CF546-1C0D-1054-5C44-6FA16000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C392DCD-F16E-0215-2964-1AFEAC72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F406B6D-55D3-245B-2D3F-F6938FFF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5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53B26-73C4-8DAA-4B19-76091F87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42D3F57-EC93-E897-7E73-0D781AD6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B792767-9CB3-4905-3443-F95CB12A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D85F69-667E-CFD0-8582-2E22D0D8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26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3E9AF00-73E7-2B46-AB18-2B4CB28C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40147DC-56A3-5962-ED95-0266054F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8734AE0-EF8D-D22D-BBF6-080EBA96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5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69DD5-E4A8-14A5-53CB-4A707F3F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45D6DC-191C-0884-3C97-72EA12E8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B0DC1D-4CE5-A33C-02A0-EE861A6F5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07AC40C-CE27-C386-DE60-C7D66A41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5F4918E-FEB7-79C4-2964-D9A89019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47FED91-BF91-B7CE-33F2-B7A9797E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39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3BB28-ABB2-955F-AF23-44D5F46A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3B87FE6-ABF7-5D75-4BEF-BD91B9E8A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CA9522-468F-E2A5-9986-66B73BF1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9F073B6-1949-6B13-92C7-3546662B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FFD3EDB-335B-B695-BE90-06D2D9DC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239813C-A245-A4EA-C6D7-2AECE121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807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69A0DF9-FDDC-23E8-A3BA-3CC32197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A10AEE-3122-99D6-7009-BC6BD83C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65C643-FDB4-3911-1631-FD72F973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4211C3-59F9-4AEB-A4E0-4277244B161F}" type="datetimeFigureOut">
              <a:rPr lang="sk-SK" smtClean="0"/>
              <a:t>3. 4. 2026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439128-1715-8B92-00B6-32C144061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5612B3-F935-015E-23CD-4D42BED92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5BD3B-942A-4890-85E3-FC51854B4C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665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F5CCD-9B11-079E-BA02-48E10D06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8618"/>
          </a:xfrm>
        </p:spPr>
        <p:txBody>
          <a:bodyPr/>
          <a:lstStyle/>
          <a:p>
            <a:r>
              <a:rPr lang="sk-SK" b="1" dirty="0"/>
              <a:t>Modlitebná podpora</a:t>
            </a:r>
            <a:br>
              <a:rPr lang="sk-SK" b="1" dirty="0"/>
            </a:br>
            <a:r>
              <a:rPr lang="sk-SK" b="1" dirty="0"/>
              <a:t>Misie na Níle</a:t>
            </a:r>
          </a:p>
        </p:txBody>
      </p:sp>
      <p:pic>
        <p:nvPicPr>
          <p:cNvPr id="3" name="Obrázok 2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5B1EB86D-5234-1A4F-85D9-F3219629E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92" y="466240"/>
            <a:ext cx="1018607" cy="136827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26CEA52-C0A8-9AAE-4A96-C6F9ED84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49" y="4863402"/>
            <a:ext cx="1996850" cy="1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974A4B95-CEB8-3540-E17F-4C75E6A9E515}"/>
              </a:ext>
            </a:extLst>
          </p:cNvPr>
          <p:cNvSpPr txBox="1"/>
          <p:nvPr/>
        </p:nvSpPr>
        <p:spPr>
          <a:xfrm>
            <a:off x="574738" y="276911"/>
            <a:ext cx="10690411" cy="6642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78180" indent="-6350">
              <a:lnSpc>
                <a:spcPct val="103000"/>
              </a:lnSpc>
              <a:buNone/>
            </a:pPr>
            <a:r>
              <a:rPr lang="sk-SK" sz="2000" kern="1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Spoločne si čítame aktuálne </a:t>
            </a:r>
            <a:r>
              <a:rPr lang="sk-SK" sz="2000" kern="1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podnety a na potreby v jednotlivých krajinách reagujeme modlitebne. Modlíme sa za potreby oboch misií, za misionárov, deti, rodiny aj celé komunity. </a:t>
            </a:r>
            <a:r>
              <a:rPr lang="sk-SK" sz="2000" kern="1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Sme povzbudení vo viere, keď môžeme žasnúť nad mnohými rozriešenými problémami, nad tým, </a:t>
            </a:r>
            <a:r>
              <a:rPr lang="sk-SK" sz="2000" kern="1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ako Boh otvára dvere a srdcia, </a:t>
            </a:r>
            <a:r>
              <a:rPr lang="sk-SK" sz="2000" kern="1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ako práca vzrastá a nad vypočutými modlitbami.</a:t>
            </a:r>
          </a:p>
          <a:p>
            <a:pPr marL="6350" marR="678180" indent="-6350">
              <a:lnSpc>
                <a:spcPct val="103000"/>
              </a:lnSpc>
              <a:buNone/>
            </a:pPr>
            <a:endParaRPr lang="sk-SK" sz="2000" kern="100" dirty="0">
              <a:solidFill>
                <a:srgbClr val="0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buNone/>
            </a:pP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Vzácnou súčasťou našej skupinky je aj naša milá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sestra Margita </a:t>
            </a:r>
            <a:r>
              <a:rPr lang="sk-SK" sz="2000" kern="100" dirty="0" err="1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Kunová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, ktorá napriek svojmu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vysokému veku počas rokov vlastnoručne ušila stovky diek pre deti v Afrike. Jej verná služba a jej modlitby sú pre nás všetkých veľkým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povzbudením a svedectvom lásky vyjadrenej skutkami. </a:t>
            </a:r>
          </a:p>
          <a:p>
            <a:pPr marL="6350" marR="678180" indent="-6350">
              <a:lnSpc>
                <a:spcPct val="103000"/>
              </a:lnSpc>
              <a:buNone/>
            </a:pPr>
            <a:endParaRPr lang="sk-SK" sz="20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buNone/>
            </a:pP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Sme vďační, že aj takto môžeme byť súčasťou misie a ďakujeme tiež vedeniu MN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SK, za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sprostredkovanie správ formou Prameňov, aj za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pravidelné posielanie prekladov modlitebných listov. </a:t>
            </a:r>
            <a:endParaRPr lang="sk-SK" sz="20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buNone/>
            </a:pP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Na záver verš, ktorý hovorí o Božom poslaní misie </a:t>
            </a:r>
            <a:r>
              <a:rPr lang="sk-SK" sz="20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pre národy: </a:t>
            </a:r>
            <a:endParaRPr lang="sk-SK" sz="20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spcAft>
                <a:spcPts val="5"/>
              </a:spcAft>
              <a:buNone/>
            </a:pPr>
            <a:r>
              <a:rPr lang="sk-SK" sz="20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sk-SK" sz="20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Ustanovil som ťa za svetlo národom, aby si bol mojou spásou až do končín zeme.“ </a:t>
            </a:r>
            <a:endParaRPr lang="sk-SK" sz="20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k-SK" sz="20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(Izaiáš 49,6)</a:t>
            </a:r>
            <a:r>
              <a:rPr lang="sk-SK" sz="20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endParaRPr lang="sk-SK" sz="2000" b="1" kern="1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pPr algn="r"/>
            <a:r>
              <a:rPr lang="sk-SK" dirty="0"/>
              <a:t>S pozdravom za modlitebnú skupinku MN VV</a:t>
            </a:r>
          </a:p>
          <a:p>
            <a:pPr algn="r"/>
            <a:r>
              <a:rPr lang="sk-SK" dirty="0"/>
              <a:t> Božena </a:t>
            </a:r>
            <a:r>
              <a:rPr lang="sk-SK" dirty="0" err="1"/>
              <a:t>Halžová</a:t>
            </a:r>
            <a:r>
              <a:rPr lang="sk-SK" dirty="0"/>
              <a:t> </a:t>
            </a:r>
          </a:p>
          <a:p>
            <a:pPr marL="6350" marR="678180" indent="-6350">
              <a:lnSpc>
                <a:spcPct val="103000"/>
              </a:lnSpc>
              <a:buNone/>
            </a:pPr>
            <a:endParaRPr lang="sk-SK" sz="20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4753C76-CDBE-42B9-0990-02BA8FC5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28" y="376457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B288182-3756-825A-8F53-04F51B4967F4}"/>
              </a:ext>
            </a:extLst>
          </p:cNvPr>
          <p:cNvSpPr txBox="1"/>
          <p:nvPr/>
        </p:nvSpPr>
        <p:spPr>
          <a:xfrm>
            <a:off x="319740" y="492998"/>
            <a:ext cx="10174941" cy="621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MODLITEBNÁ SKUPINKA VO ZVOLENE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založení modlitebnej skupinky sme sa so sestrami z nášho zboru dohodli len nedávno. Keďže väčšina z nás sa na pravidelných zhromaždeniach stretáva trikrát do týždňa, pre modlitebnú skupinku sme zvolili online formu.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Prvý pokus nebol vzhľadom na našu technickú zdatnosť celkom bez problémov, ale neodradilo nás to. Naopak. Pôvodne sme mali v pláne stretávať sa len raz mesačne – doma si individuálne prejsť modlitebný list a na skupinke sa modliť za to, čo ktorej z nás Pán z neho pripomenie.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Keď sme sa však v úvode prvého stretnutia zdieľali, naše modlitebné námety vysoko presiahli rámec tých z modlitebného listu.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záver sme boli stretnutím a spoločnými modlitbami veľmi povzbudené, a tak sme sa rozhodli stretávať sa každý týždeň – a aj to robíme. Spolu nás je desať. Nie sme vždy pripojené všetky, ale komu sa dá, „príde“.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Aj techniku už zvládame lepšie a prekonali sme aj prvotné zábrany, spôsobené tým, že sa nevidíme tvárou v tvár. Už sa tešíme z prvých vypočutých spoločných modlitieb a veríme, že nás Pán bude aj naďalej týmto spoločenstvom požehnávať a cez nás požehnávať aj tých, ktorých mu predkladáme.</a:t>
            </a:r>
          </a:p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endParaRPr lang="sk-SK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				Jana Mojžišová, Zvolen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B70ECFE-7319-2764-14AB-0DBC36F7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69" y="5103085"/>
            <a:ext cx="1021080" cy="153162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31C2892-C8CB-3B06-81FB-7674911E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529" y="492998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8B251BC-4396-72C2-1F17-ECDF6C90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29" y="524435"/>
            <a:ext cx="9789459" cy="55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2F1E031-1756-7E87-A2A4-592BAFD7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438710"/>
            <a:ext cx="10647082" cy="59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8824627-20CC-E944-F2F2-94DC4F91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363071"/>
            <a:ext cx="10765614" cy="60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3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92428-0849-2322-CF80-6C52C879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91" y="1353869"/>
            <a:ext cx="11219329" cy="4957482"/>
          </a:xfrm>
        </p:spPr>
        <p:txBody>
          <a:bodyPr/>
          <a:lstStyle/>
          <a:p>
            <a:r>
              <a:rPr lang="sk-SK" b="1" dirty="0"/>
              <a:t>... veľa zmôže účinná modlitba spravodlivého...</a:t>
            </a:r>
            <a:br>
              <a:rPr lang="sk-SK" dirty="0"/>
            </a:br>
            <a:br>
              <a:rPr lang="sk-SK" dirty="0"/>
            </a:br>
            <a:r>
              <a:rPr lang="sk-SK" dirty="0"/>
              <a:t>									Jakub 5,15</a:t>
            </a:r>
          </a:p>
        </p:txBody>
      </p:sp>
      <p:pic>
        <p:nvPicPr>
          <p:cNvPr id="3" name="Obrázok 2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5C6EE1CA-8843-7EA6-6F91-003A493FC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323973"/>
            <a:ext cx="1607308" cy="215906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4CD516E-8A2C-7A06-4262-5A1C82A3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10" y="5182178"/>
            <a:ext cx="1996850" cy="1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3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D8327-F516-3898-2DF5-6E8F3E0BA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Modlitebná skupinka MN Nitra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AA47A-0E2E-9C95-7E2A-CD1E1BCBE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82917"/>
          </a:xfrm>
        </p:spPr>
        <p:txBody>
          <a:bodyPr>
            <a:normAutofit/>
          </a:bodyPr>
          <a:lstStyle/>
          <a:p>
            <a:endParaRPr lang="sk-SK" sz="4000" b="1" dirty="0"/>
          </a:p>
          <a:p>
            <a:r>
              <a:rPr lang="sk-SK" sz="4000" b="1" dirty="0"/>
              <a:t>s. </a:t>
            </a:r>
            <a:r>
              <a:rPr lang="sk-SK" sz="4000" b="1" dirty="0" err="1"/>
              <a:t>Milotka</a:t>
            </a:r>
            <a:r>
              <a:rPr lang="sk-SK" sz="4000" b="1" dirty="0"/>
              <a:t> Kozárová</a:t>
            </a:r>
          </a:p>
        </p:txBody>
      </p:sp>
      <p:pic>
        <p:nvPicPr>
          <p:cNvPr id="4" name="Obrázok 3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D78F9AFB-41C8-1F78-C520-015EFF41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46149"/>
            <a:ext cx="1018607" cy="13682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64F187-D970-ECED-CAC1-52191ABF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75" y="4891822"/>
            <a:ext cx="1996850" cy="1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8C4236F-69DD-0EA8-440A-2BABD6A39BFA}"/>
              </a:ext>
            </a:extLst>
          </p:cNvPr>
          <p:cNvSpPr txBox="1"/>
          <p:nvPr/>
        </p:nvSpPr>
        <p:spPr>
          <a:xfrm>
            <a:off x="0" y="135802"/>
            <a:ext cx="12050162" cy="6713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1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Rada by som vám predstavila našu modlitebnú skupinku v Kresťanskom zbore v Nitre, do ktorej patrím a povedala niečo o jej vzniku a pomerne dlhej histórii.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1600" b="1" dirty="0">
                <a:effectLst/>
                <a:ea typeface="Calibri" panose="020F0502020204030204" pitchFamily="34" charset="0"/>
              </a:rPr>
              <a:t>     S Misiou na Níle sa najprv stretol môj manžel, keď bol v roku 1997 v skupine piatich mužov zo Slovenska v stredisku  Švajčiarskej misie viery v 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Güetli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pomáhať v čase zberu zemiakov. Prvýkrát sme s manželom videli na Slovensku prezentáciu  o práci Misie na Níle v r. 2000 v Bratskej jednote baptistov v  Hurbanove, kde nás brat Peter Lippuner s biblickým úvodom a prekladom sestry Márie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Kočalkovej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oboznámil so storočnou históriou Misie a jej vtedajšou podobou. Dnes  má Misia o 25 rokov viac.  Odvtedy sme dostávali okružné listy misionárov a začali aj takmer každoročné prezentácie o práci Misie v našom zbore v Nitre.  Po mnoho  rokov ich robil brat farár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Wahlen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s manželkou, ktorý bol našim pravidelným hosťom. S manželom sme boli viackrát na 2-3 týždňovom pobyte v 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Güetli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, kde sme sa osobne zoznámili s niektorými pracovníkmi Misie v Afrike, ktorí boli v lete vo Švajčiarsku na dovolenke a zároveň navštevovali rôzne cirkevné zbory, ktoré boli modlitebnými i finančnými podporovateľmi Misie. Takúto možnosť navštíviť - tak trochu pracovne -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Güetli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a byť duchovne obohatení vrele odporúčam najmä mladším ľuďom.</a:t>
            </a:r>
            <a:br>
              <a:rPr lang="sk-SK" sz="1600" b="1" dirty="0">
                <a:effectLst/>
                <a:ea typeface="Calibri" panose="020F0502020204030204" pitchFamily="34" charset="0"/>
              </a:rPr>
            </a:br>
            <a:r>
              <a:rPr lang="sk-SK" sz="1600" b="1" dirty="0">
                <a:effectLst/>
                <a:ea typeface="Calibri" panose="020F0502020204030204" pitchFamily="34" charset="0"/>
              </a:rPr>
              <a:t>     Vznik našej modlitebnej skupinky podnietila návšteva sestry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Cornelie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Lippunerovej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  v našom  zbore v Nitre v roku 2002, keď musela náhle zastúpiť svojho svokra Petra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Lippunera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. Nielenže nám priblížila nové informácie o práci v Afrike s prekladom sestry Ley </a:t>
            </a:r>
            <a:r>
              <a:rPr lang="sk-SK" sz="1600" b="1" dirty="0" err="1">
                <a:effectLst/>
                <a:ea typeface="Calibri" panose="020F0502020204030204" pitchFamily="34" charset="0"/>
              </a:rPr>
              <a:t>Henželovej</a:t>
            </a:r>
            <a:r>
              <a:rPr lang="sk-SK" sz="1600" b="1" dirty="0">
                <a:effectLst/>
                <a:ea typeface="Calibri" panose="020F0502020204030204" pitchFamily="34" charset="0"/>
              </a:rPr>
              <a:t>, ale aj vyzvala sestry k modlitebnej spolupráci, čo viedlo k založeniu našej modlitebnej skupinky, ktorá trvá už takmer 24 rokov.  Zozačiatku nás bolo 9, ale dve sestry už odišli k Pánovi a jedna sa odsťahovala, takže je nás 6.  Schádzali sme  sa k modlitbám osobne vždy keď sme dostali Modlitebný list. V čase Covidu sme prešli na čítanie modlitebných listov a modlitby cez Skype a cez WhatsApp a jednu sestru pripájame c</a:t>
            </a:r>
            <a:r>
              <a:rPr lang="sk-SK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ez pevnú linku. Nuž, dá sa povedať, že núdza nás prinútila prejsť z osobného stretávania</a:t>
            </a:r>
            <a:r>
              <a:rPr lang="sk-SK" sz="1600" b="1" dirty="0">
                <a:solidFill>
                  <a:srgbClr val="5983B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k-SK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 využívanie technických prostriedkov</a:t>
            </a:r>
            <a:r>
              <a:rPr lang="sk-SK" sz="1600" b="1" dirty="0">
                <a:solidFill>
                  <a:srgbClr val="000000"/>
                </a:solidFill>
                <a:ea typeface="Calibri" panose="020F0502020204030204" pitchFamily="34" charset="0"/>
              </a:rPr>
              <a:t>. Na druhej strane môžeme sa pri modlitbách spájať aj so sestrou, ktorá väčšinu roka nie je v Nitre, ale veľmi si cení možnosť byť v spojení s nami a s Misiou na modlitbách.</a:t>
            </a:r>
          </a:p>
          <a:p>
            <a:pPr>
              <a:buNone/>
            </a:pPr>
            <a:r>
              <a:rPr lang="sk-SK" sz="1600" b="1" dirty="0">
                <a:solidFill>
                  <a:srgbClr val="000000"/>
                </a:solidFill>
                <a:ea typeface="Calibri" panose="020F0502020204030204" pitchFamily="34" charset="0"/>
              </a:rPr>
              <a:t>    Okrem toho sa s</a:t>
            </a:r>
            <a:r>
              <a:rPr lang="sk-SK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estry z modlitebnej skupinky osobne zúčastňujú aj stretnutí, ktoré sú vždy v niektorej domácnosti. </a:t>
            </a:r>
          </a:p>
          <a:p>
            <a:pPr>
              <a:buNone/>
            </a:pPr>
            <a:endParaRPr lang="sk-SK" sz="1600" b="1" dirty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sk-SK" sz="1600" b="1" dirty="0">
                <a:solidFill>
                  <a:srgbClr val="000000"/>
                </a:solidFill>
              </a:rPr>
              <a:t>Milota Kozárová, Nitra  (odprezentované osobne na Konferencii v Prešove)</a:t>
            </a:r>
          </a:p>
        </p:txBody>
      </p:sp>
    </p:spTree>
    <p:extLst>
      <p:ext uri="{BB962C8B-B14F-4D97-AF65-F5344CB8AC3E}">
        <p14:creationId xmlns:p14="http://schemas.microsoft.com/office/powerpoint/2010/main" val="353598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ošatenie, osoba, úsmev, ľudská tvár&#10;&#10;Obsah vygenerovaný pomocou AI môže byť nesprávny.">
            <a:extLst>
              <a:ext uri="{FF2B5EF4-FFF2-40B4-BE49-F238E27FC236}">
                <a16:creationId xmlns:a16="http://schemas.microsoft.com/office/drawing/2014/main" id="{CEA3A053-6BB3-066A-02F4-4003D774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25" y="733949"/>
            <a:ext cx="9296802" cy="6253316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7B552F7-B01E-C65C-3C28-6000DB1F3323}"/>
              </a:ext>
            </a:extLst>
          </p:cNvPr>
          <p:cNvSpPr/>
          <p:nvPr/>
        </p:nvSpPr>
        <p:spPr>
          <a:xfrm>
            <a:off x="6198950" y="733949"/>
            <a:ext cx="1696064" cy="13421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56E422-E26C-0E05-9E2F-22783D28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7" y="302342"/>
            <a:ext cx="11409613" cy="12536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2017       Nitra konferencia MN</a:t>
            </a:r>
          </a:p>
        </p:txBody>
      </p:sp>
      <p:pic>
        <p:nvPicPr>
          <p:cNvPr id="6" name="Obrázok 5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899595EE-2D68-D4FF-750B-CDDC5553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3" y="4851728"/>
            <a:ext cx="1018607" cy="1368277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C628290F-53F6-38B3-969E-EF80D6B99841}"/>
              </a:ext>
            </a:extLst>
          </p:cNvPr>
          <p:cNvSpPr txBox="1"/>
          <p:nvPr/>
        </p:nvSpPr>
        <p:spPr>
          <a:xfrm>
            <a:off x="59267" y="889000"/>
            <a:ext cx="22801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V strede sestrička </a:t>
            </a:r>
          </a:p>
          <a:p>
            <a:r>
              <a:rPr lang="sk-SK" b="1" dirty="0" err="1"/>
              <a:t>Hani</a:t>
            </a:r>
            <a:r>
              <a:rPr lang="sk-SK" b="1" dirty="0"/>
              <a:t> </a:t>
            </a:r>
            <a:r>
              <a:rPr lang="sk-SK" b="1" dirty="0" err="1"/>
              <a:t>Studer</a:t>
            </a:r>
            <a:r>
              <a:rPr lang="sk-SK" b="1" dirty="0"/>
              <a:t>, ktorá </a:t>
            </a:r>
          </a:p>
          <a:p>
            <a:r>
              <a:rPr lang="sk-SK" b="1" dirty="0"/>
              <a:t>pracovala dlho vo </a:t>
            </a:r>
          </a:p>
          <a:p>
            <a:r>
              <a:rPr lang="sk-SK" b="1" dirty="0" err="1"/>
              <a:t>Walge</a:t>
            </a:r>
            <a:r>
              <a:rPr lang="sk-SK" b="1" dirty="0"/>
              <a:t> a potom </a:t>
            </a:r>
          </a:p>
          <a:p>
            <a:r>
              <a:rPr lang="sk-SK" b="1" dirty="0"/>
              <a:t>prešla do Nílskej </a:t>
            </a:r>
          </a:p>
          <a:p>
            <a:r>
              <a:rPr lang="sk-SK" b="1" dirty="0"/>
              <a:t>nemocnice </a:t>
            </a:r>
          </a:p>
          <a:p>
            <a:r>
              <a:rPr lang="sk-SK" b="1" dirty="0"/>
              <a:t>v Egypte. </a:t>
            </a:r>
          </a:p>
          <a:p>
            <a:endParaRPr lang="sk-SK" b="1" dirty="0"/>
          </a:p>
          <a:p>
            <a:r>
              <a:rPr lang="sk-SK" b="1" dirty="0" err="1"/>
              <a:t>Foto</a:t>
            </a:r>
            <a:r>
              <a:rPr lang="sk-SK" b="1" dirty="0"/>
              <a:t> je z marca </a:t>
            </a:r>
          </a:p>
          <a:p>
            <a:r>
              <a:rPr lang="sk-SK" b="1" dirty="0"/>
              <a:t>2017, keď bola </a:t>
            </a:r>
          </a:p>
          <a:p>
            <a:r>
              <a:rPr lang="sk-SK" b="1" dirty="0"/>
              <a:t>Misijná konferencia </a:t>
            </a:r>
          </a:p>
          <a:p>
            <a:r>
              <a:rPr lang="sk-SK" b="1" dirty="0"/>
              <a:t>u nás v Nitre </a:t>
            </a:r>
          </a:p>
          <a:p>
            <a:r>
              <a:rPr lang="sk-SK" b="1" dirty="0"/>
              <a:t>v zborovom dome.</a:t>
            </a:r>
            <a:br>
              <a:rPr lang="sk-SK" b="1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344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F925C-3D70-782D-8A4E-9CBE3576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7" y="365125"/>
            <a:ext cx="10754193" cy="1325563"/>
          </a:xfrm>
        </p:spPr>
        <p:txBody>
          <a:bodyPr/>
          <a:lstStyle/>
          <a:p>
            <a:r>
              <a:rPr lang="sk-SK" b="1" dirty="0"/>
              <a:t>Správy od modlitebníkov zaslané mailom</a:t>
            </a:r>
          </a:p>
        </p:txBody>
      </p:sp>
      <p:pic>
        <p:nvPicPr>
          <p:cNvPr id="4" name="Obrázok 3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F0EF776E-E755-0B97-CC64-D6FEDFD2B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01" y="323973"/>
            <a:ext cx="1018607" cy="1368277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C3431E6-8552-1225-7262-29384A7935CE}"/>
              </a:ext>
            </a:extLst>
          </p:cNvPr>
          <p:cNvSpPr txBox="1"/>
          <p:nvPr/>
        </p:nvSpPr>
        <p:spPr>
          <a:xfrm>
            <a:off x="681318" y="1828801"/>
            <a:ext cx="108472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„...za prácu misionárov a obzvlášť za Misiu na Níle sa modlíme každý deň.</a:t>
            </a:r>
          </a:p>
          <a:p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Naša dcéra Klára bola rok v Addis Abebe a odvtedy je nám táto krajina blízka...“    </a:t>
            </a:r>
          </a:p>
          <a:p>
            <a:endParaRPr lang="sk-SK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r"/>
            <a:r>
              <a:rPr lang="sk-S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    		       		          			sestra Boženka z Komárna                                    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6947D9F-5F16-A028-863B-16DA6EC44A11}"/>
              </a:ext>
            </a:extLst>
          </p:cNvPr>
          <p:cNvSpPr txBox="1"/>
          <p:nvPr/>
        </p:nvSpPr>
        <p:spPr>
          <a:xfrm>
            <a:off x="672353" y="3240818"/>
            <a:ext cx="1084729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sk-SK" sz="1800" b="1" dirty="0">
              <a:solidFill>
                <a:srgbClr val="351C75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sk-SK" sz="1800" b="1" dirty="0"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sk-SK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rdečne pozdravujem z Popradu aj v mene viacerých sestier, členiek našej skupiny Modlitebného spoločenstva ECAV. </a:t>
            </a:r>
          </a:p>
          <a:p>
            <a:pPr>
              <a:buNone/>
            </a:pPr>
            <a:endParaRPr lang="sk-SK" sz="1800" b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sk-SK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Cez viaceré aktivity Misie na Níle, n. o. sme boli zapojené do spolupráce na podporu núdznych v Afrike. Postupom času sa spektrum aktivít zredukovalo... cítime však, že potreba podpory cez modlitby je trvalá, tak v nej chceme a budeme pokračovať. </a:t>
            </a:r>
          </a:p>
          <a:p>
            <a:pPr>
              <a:buNone/>
            </a:pPr>
            <a:endParaRPr lang="sk-SK" sz="1800" b="1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sk-SK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Každoročne sme sa tešili aj na stretnutia pri výročných konferenciách...</a:t>
            </a:r>
            <a:r>
              <a:rPr lang="sk-SK" dirty="0"/>
              <a:t> </a:t>
            </a:r>
          </a:p>
          <a:p>
            <a:r>
              <a:rPr lang="sk-SK" dirty="0"/>
              <a:t>									</a:t>
            </a:r>
            <a:r>
              <a:rPr lang="sk-SK" sz="1400" dirty="0"/>
              <a:t>Mgr. Zuzana </a:t>
            </a:r>
            <a:r>
              <a:rPr lang="sk-SK" sz="1400" dirty="0" err="1"/>
              <a:t>Valeková</a:t>
            </a:r>
            <a:endParaRPr lang="sk-SK" sz="1400" dirty="0"/>
          </a:p>
          <a:p>
            <a:r>
              <a:rPr lang="sk-SK" sz="1400" dirty="0"/>
              <a:t>									koordinátorka </a:t>
            </a:r>
            <a:r>
              <a:rPr lang="sk-SK" sz="1400" dirty="0" err="1"/>
              <a:t>MoS</a:t>
            </a:r>
            <a:r>
              <a:rPr lang="sk-SK" sz="1400" dirty="0"/>
              <a:t> a</a:t>
            </a:r>
          </a:p>
          <a:p>
            <a:r>
              <a:rPr lang="sk-SK" sz="1400" dirty="0"/>
              <a:t>									presbyterka CZ</a:t>
            </a:r>
          </a:p>
        </p:txBody>
      </p:sp>
    </p:spTree>
    <p:extLst>
      <p:ext uri="{BB962C8B-B14F-4D97-AF65-F5344CB8AC3E}">
        <p14:creationId xmlns:p14="http://schemas.microsoft.com/office/powerpoint/2010/main" val="86135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9C676D6-8728-F2E8-7C07-8851A8D38410}"/>
              </a:ext>
            </a:extLst>
          </p:cNvPr>
          <p:cNvSpPr txBox="1"/>
          <p:nvPr/>
        </p:nvSpPr>
        <p:spPr>
          <a:xfrm>
            <a:off x="672354" y="905435"/>
            <a:ext cx="102914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„...vzhľadom k tomu, že už som už vo vyššom seniorskom veku, ktorý prirodzene sprevádzajú zdravotné </a:t>
            </a:r>
            <a:r>
              <a:rPr lang="sk-SK" sz="20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ťažkosti</a:t>
            </a: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na konferencii sa nezúčastním.</a:t>
            </a:r>
          </a:p>
          <a:p>
            <a:pPr>
              <a:buNone/>
            </a:pPr>
            <a:endParaRPr lang="sk-SK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Misijné záležitosti nie sú „manželova parketa“, takže na v nich zmieňované modlitebné témy myslievam sama.</a:t>
            </a:r>
          </a:p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Misii na Níle prajem Božie požehnanie a vážim si všetkých, ktorí sa jej na Slovensku venujú. Je to obdivuhodné a prajem Vám, nech sa Vám darí...“ </a:t>
            </a:r>
          </a:p>
          <a:p>
            <a:pPr>
              <a:buNone/>
            </a:pPr>
            <a:endParaRPr lang="sk-SK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r">
              <a:buNone/>
            </a:pPr>
            <a:r>
              <a:rPr lang="sk-SK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 Mária P</a:t>
            </a:r>
            <a:r>
              <a:rPr lang="sk-S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57B9397-CD52-B613-EF2D-72FECEB32D31}"/>
              </a:ext>
            </a:extLst>
          </p:cNvPr>
          <p:cNvSpPr txBox="1"/>
          <p:nvPr/>
        </p:nvSpPr>
        <p:spPr>
          <a:xfrm>
            <a:off x="887507" y="3429000"/>
            <a:ext cx="102018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sk-SK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sk-SK" sz="20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sk-SK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sk-SK" sz="20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sk-SK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„.... modlitebné skupinku nemáme, ale sama sa modlím za ľudí žijúcich v ďalekej Afrike, za požehnanie ich práce, aby im Pán dával veľa síl, múdrosti a Jeho ochrany na Jeho diele. </a:t>
            </a:r>
            <a:r>
              <a:rPr lang="sk-SK" sz="20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>
              <a:buNone/>
            </a:pPr>
            <a:r>
              <a:rPr lang="sk-SK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	</a:t>
            </a:r>
            <a:r>
              <a:rPr lang="sk-SK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							I.K. 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6096351-33F6-2B72-538E-9041D50E0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434" y="376457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7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EFFDBB5-3981-1D5A-7658-F824FF81D8AE}"/>
              </a:ext>
            </a:extLst>
          </p:cNvPr>
          <p:cNvSpPr txBox="1"/>
          <p:nvPr/>
        </p:nvSpPr>
        <p:spPr>
          <a:xfrm>
            <a:off x="561976" y="1524000"/>
            <a:ext cx="10506074" cy="351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k-SK" sz="18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Neviem presne povedať, kedy bolo moje prvé stretnutie s Misiou na Níle, ale viem, že bol vtedy u nás v zbore Dr. </a:t>
            </a:r>
            <a:r>
              <a:rPr lang="sk-SK" sz="18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Emad</a:t>
            </a:r>
            <a:r>
              <a:rPr lang="sk-SK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Egypta a rozprával nám o svojom živote. Bol to silný zážitok. Neskôr sme začali dostávať modlitebné listy a stretať sa ako modlitebná skupinka. Pre mňa je to veľmi obohacujúce, pretože v modlitebných listoch sa stretám s inou kultúrou, dozvedám sa, ako žijú ľudia v iných krajinách, rozširuje sa tým môj obzor a uvedomujem si, ako veľa je dané nám v Európe, čo niekedy považujeme za samozrejmosť. Zároveň si uvedomujem, že my všetci, či v bohatej Európe, či v chudobnejšej Afrike, aby sa náš život zmenil, rovnako  potrebujeme vyslobodenie z hriechov a zmierenie s Bohom skrze Pána Ježiša.                       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M., Nitra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7B2230-B64C-F15B-73CB-472DD82E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50" y="5334000"/>
            <a:ext cx="1996850" cy="14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ED94C3F-BC6C-8940-FD74-85C2819B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434" y="376457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8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79C272D-E8C5-4659-7D08-8511B5E97DF6}"/>
              </a:ext>
            </a:extLst>
          </p:cNvPr>
          <p:cNvSpPr txBox="1"/>
          <p:nvPr/>
        </p:nvSpPr>
        <p:spPr>
          <a:xfrm>
            <a:off x="932507" y="588474"/>
            <a:ext cx="9551406" cy="5994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2000" b="1" dirty="0">
                <a:effectLst/>
                <a:ea typeface="Calibri" panose="020F0502020204030204" pitchFamily="34" charset="0"/>
              </a:rPr>
              <a:t>     Moje prvé stretnutie s pracovníkmi Misie na Níle bolo na Súši v roku 2001. Misia tu kúpila školu, ktorá vyžadovala opravy. Dozvedeli sme sa, že sú tam potrební brigádnici. Tam som sa prvýkrát stretla s bratom Emanuelom </a:t>
            </a:r>
            <a:r>
              <a:rPr lang="sk-SK" sz="2000" b="1" dirty="0" err="1">
                <a:effectLst/>
                <a:ea typeface="Calibri" panose="020F0502020204030204" pitchFamily="34" charset="0"/>
              </a:rPr>
              <a:t>Lippunerom</a:t>
            </a:r>
            <a:r>
              <a:rPr lang="sk-SK" sz="2000" b="1" dirty="0">
                <a:effectLst/>
                <a:ea typeface="Calibri" panose="020F0502020204030204" pitchFamily="34" charset="0"/>
              </a:rPr>
              <a:t>, ktorý tam riadil týždenný stavebný pobyt. Zúčastnili sa ho aj niektorí bratia z nášho Kresťanského zboru v Nitre. Neskôr som bola prizvaná do modlitebnej skupinky u  nás v Nitre. V  roku 2004 a 2005 v stredisku Švajčiarskej misie viery v </a:t>
            </a:r>
            <a:r>
              <a:rPr lang="sk-SK" sz="2000" b="1" dirty="0" err="1">
                <a:effectLst/>
                <a:ea typeface="Calibri" panose="020F0502020204030204" pitchFamily="34" charset="0"/>
              </a:rPr>
              <a:t>Güetli</a:t>
            </a:r>
            <a:r>
              <a:rPr lang="sk-SK" sz="2000" b="1" dirty="0">
                <a:effectLst/>
                <a:ea typeface="Calibri" panose="020F0502020204030204" pitchFamily="34" charset="0"/>
              </a:rPr>
              <a:t> počas letných prázdnin bolo aj zopár študentov zo Slovenska pomáhať  zberať úrodu, ktorej výťažok putoval na podporu práce v Afrike. Práca v </a:t>
            </a:r>
            <a:r>
              <a:rPr lang="sk-SK" sz="2000" b="1" dirty="0" err="1">
                <a:effectLst/>
                <a:ea typeface="Calibri" panose="020F0502020204030204" pitchFamily="34" charset="0"/>
              </a:rPr>
              <a:t>Güetli</a:t>
            </a:r>
            <a:r>
              <a:rPr lang="sk-SK" sz="2000" b="1" dirty="0">
                <a:effectLst/>
                <a:ea typeface="Calibri" panose="020F0502020204030204" pitchFamily="34" charset="0"/>
              </a:rPr>
              <a:t>, ranné pobožnosti, skromnosť a poriadok veľmi oslovili aj môjho mladého syna.</a:t>
            </a:r>
            <a:br>
              <a:rPr lang="sk-SK" sz="2000" b="1" dirty="0">
                <a:effectLst/>
                <a:ea typeface="Calibri" panose="020F0502020204030204" pitchFamily="34" charset="0"/>
              </a:rPr>
            </a:br>
            <a:r>
              <a:rPr lang="sk-SK" sz="2000" b="1" dirty="0">
                <a:effectLst/>
                <a:ea typeface="Calibri" panose="020F0502020204030204" pitchFamily="34" charset="0"/>
              </a:rPr>
              <a:t>     A čo mi dáva modlitebná skupinka? I keď mnohých pracovníkov Misie nepoznám osobne,  poznám ich z modlitebných listov a môžem sa modliť za ich ochranu a požehnanie s dôverou, že Pán Ježiš modlitby počuje. Modlitebné listy sú pre mňa povzbudením.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2000" b="1" dirty="0">
                <a:effectLst/>
                <a:ea typeface="Calibri" panose="020F0502020204030204" pitchFamily="34" charset="0"/>
              </a:rPr>
              <a:t>     V jednom z nich sa píše: „Milí modlitební misionári! On to zvládne! Nie my. Ale nám je dovolené sa vrúcne modliť, aby On vykonal veľké veci.“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sk-SK" sz="2000" dirty="0"/>
              <a:t>L. S., Nitra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D406EB8-A87B-6957-6962-2C427C02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28" y="376457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0161956-251F-7FF6-3F47-78102D4819A5}"/>
              </a:ext>
            </a:extLst>
          </p:cNvPr>
          <p:cNvSpPr txBox="1"/>
          <p:nvPr/>
        </p:nvSpPr>
        <p:spPr>
          <a:xfrm>
            <a:off x="358588" y="591671"/>
            <a:ext cx="10569388" cy="58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78180" indent="-6350">
              <a:lnSpc>
                <a:spcPct val="103000"/>
              </a:lnSpc>
              <a:spcAft>
                <a:spcPts val="5"/>
              </a:spcAft>
              <a:buNone/>
            </a:pPr>
            <a:r>
              <a:rPr lang="sk-SK" sz="24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Lebo zem bude naplnená poznaním Hospodinovej </a:t>
            </a:r>
            <a:endParaRPr lang="sk-SK" sz="24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902335" indent="-6350">
              <a:lnSpc>
                <a:spcPct val="103000"/>
              </a:lnSpc>
              <a:spcAft>
                <a:spcPts val="5"/>
              </a:spcAft>
              <a:buNone/>
            </a:pP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slávy, ako vody pokrývajú more.“ </a:t>
            </a:r>
          </a:p>
          <a:p>
            <a:pPr marL="6350" marR="902335" indent="-6350">
              <a:lnSpc>
                <a:spcPct val="103000"/>
              </a:lnSpc>
              <a:spcAft>
                <a:spcPts val="5"/>
              </a:spcAft>
              <a:buNone/>
            </a:pP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(</a:t>
            </a:r>
            <a:r>
              <a:rPr lang="sk-SK" sz="1800" b="1" kern="100" dirty="0" err="1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Habakuk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2,14).  </a:t>
            </a:r>
          </a:p>
          <a:p>
            <a:pPr marL="6350" marR="902335" indent="-6350">
              <a:lnSpc>
                <a:spcPct val="103000"/>
              </a:lnSpc>
              <a:spcAft>
                <a:spcPts val="5"/>
              </a:spcAft>
              <a:buNone/>
            </a:pPr>
            <a:endParaRPr lang="sk-SK" sz="24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buNone/>
            </a:pP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Tento verš vyjadruje zasľúbenie, nádej a povzbudenie, čo vykoná pre národy Boh.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A dovtedy, kým sa tak stane, používa svojich svedkov aj skrze službu misie, zvestovanie 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evanjelia a modlitbu. </a:t>
            </a:r>
          </a:p>
          <a:p>
            <a:pPr marL="6350" marR="678180" indent="-6350">
              <a:lnSpc>
                <a:spcPct val="103000"/>
              </a:lnSpc>
              <a:buNone/>
            </a:pPr>
            <a:endParaRPr lang="sk-SK" sz="24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spcAft>
                <a:spcPts val="5"/>
              </a:spcAft>
              <a:buNone/>
            </a:pP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Ustavične sa modlite.“ </a:t>
            </a:r>
            <a:endParaRPr lang="sk-SK" sz="24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>
              <a:lnSpc>
                <a:spcPct val="103000"/>
              </a:lnSpc>
              <a:buNone/>
            </a:pP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(1. </a:t>
            </a:r>
            <a:r>
              <a:rPr lang="sk-SK" sz="1800" b="1" kern="100" dirty="0" err="1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Tesaloničanom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5,17)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6350" marR="678180" indent="-6350">
              <a:lnSpc>
                <a:spcPct val="103000"/>
              </a:lnSpc>
              <a:buNone/>
            </a:pPr>
            <a:endParaRPr lang="sk-SK" sz="2400" b="1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 algn="just">
              <a:lnSpc>
                <a:spcPct val="103000"/>
              </a:lnSpc>
              <a:buNone/>
            </a:pP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Tento verš je a bol výzvou k vernosti v modlitbách aj pre našu modlitebnú skupinku.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marL="6350" marR="678180" indent="-6350" algn="just">
              <a:lnSpc>
                <a:spcPct val="103000"/>
              </a:lnSpc>
              <a:buNone/>
            </a:pP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Modlitebná skupinka Misie na Níle pri Cirkvi </a:t>
            </a:r>
            <a:r>
              <a:rPr lang="sk-SK" sz="1800" b="1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bratskej vo Vranove nad Topľou 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je malým, ale verným spoločenstvom, ktoré sa pravidelne schádza už viac ako 20 rokov.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sk-SK" sz="24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 algn="just">
              <a:lnSpc>
                <a:spcPct val="103000"/>
              </a:lnSpc>
              <a:buNone/>
            </a:pP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Sme vďační za sestry a bratov s otvoreným srdcom pre Božie dielo v krajinách pozdĺž Nílu a veríme, že modlitba má veľkú moc. S vďačnosťou prinášame Bohu potreby misie a prosíme o Jeho vedenie, ochranu a požehnanie.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sk-SK" sz="24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350" marR="678180" indent="-6350" algn="just">
              <a:lnSpc>
                <a:spcPct val="103000"/>
              </a:lnSpc>
              <a:buNone/>
            </a:pP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Stretávame sa pravidelne poslednú nedeľu v mesiaci, odpoludnia v počte 6–8 osôb. Súčasťou našich stretnutí je oboznámenie sa so správami z misijného poľa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 Misie na Níle a posledné roky aj z </a:t>
            </a:r>
            <a:r>
              <a:rPr lang="sk-SK" sz="1800" kern="100" dirty="0" err="1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Elimu</a:t>
            </a:r>
            <a:r>
              <a:rPr lang="sk-SK" sz="1800" kern="1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International. </a:t>
            </a:r>
            <a:endParaRPr lang="sk-SK" sz="2400" kern="100" dirty="0">
              <a:solidFill>
                <a:srgbClr val="000000"/>
              </a:solidFill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2864941-6B5B-671E-38F5-90CC4A37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39" y="448174"/>
            <a:ext cx="101812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05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1762</Words>
  <Application>Microsoft Office PowerPoint</Application>
  <PresentationFormat>Širokouhlá</PresentationFormat>
  <Paragraphs>90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Motív Office</vt:lpstr>
      <vt:lpstr>Modlitebná podpora Misie na Níle</vt:lpstr>
      <vt:lpstr>Modlitebná skupinka MN Nitra</vt:lpstr>
      <vt:lpstr>Prezentácia programu PowerPoint</vt:lpstr>
      <vt:lpstr>2017       Nitra konferencia MN</vt:lpstr>
      <vt:lpstr>Správy od modlitebníkov zaslané mailom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... veľa zmôže účinná modlitba spravodlivého...           Jakub 5,15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Lekáren SRDCE s.r.o.</dc:creator>
  <cp:lastModifiedBy>JC</cp:lastModifiedBy>
  <cp:revision>13</cp:revision>
  <dcterms:created xsi:type="dcterms:W3CDTF">2026-02-28T21:22:11Z</dcterms:created>
  <dcterms:modified xsi:type="dcterms:W3CDTF">2026-04-03T07:08:52Z</dcterms:modified>
</cp:coreProperties>
</file>